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Corben"/>
      <p:regular r:id="rId42"/>
      <p:bold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Arial Black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i9ll1Acfp9eKpK+x+zq1rjxBSd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Corben-regular.fntdata"/><Relationship Id="rId41" Type="http://schemas.openxmlformats.org/officeDocument/2006/relationships/slide" Target="slides/slide36.xml"/><Relationship Id="rId44" Type="http://schemas.openxmlformats.org/officeDocument/2006/relationships/font" Target="fonts/QuattrocentoSans-regular.fntdata"/><Relationship Id="rId43" Type="http://schemas.openxmlformats.org/officeDocument/2006/relationships/font" Target="fonts/Corben-bold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alBlack-regular.fntdata"/><Relationship Id="rId47" Type="http://schemas.openxmlformats.org/officeDocument/2006/relationships/font" Target="fonts/QuattrocentoSans-bold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8" name="Google Shape;1298;p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4" name="Google Shape;1414;p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5dd80e52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2" name="Google Shape;1422;g25dd80e5245_1_2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5dd80e524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8" name="Google Shape;1428;g25dd80e5245_1_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5dd80e524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5" name="Google Shape;1435;g25dd80e5245_1_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5dd80e524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3" name="Google Shape;1443;g25dd80e5245_1_6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5dd80e524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1" name="Google Shape;1451;g25dd80e5245_1_7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5eaea65f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8" name="Google Shape;1458;g25eaea65f9a_0_3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5eaea65f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5" name="Google Shape;1465;g25eaea65f9a_0_4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5eaea65f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3" name="Google Shape;1473;g25eaea65f9a_0_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5eaea65f9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9" name="Google Shape;1479;g25eaea65f9a_0_5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5eaea65f9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5" name="Google Shape;1485;g25eaea65f9a_0_7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5eaea65f9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2" name="Google Shape;1492;g25eaea65f9a_0_8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5eaea65f9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9" name="Google Shape;1499;g25eaea65f9a_0_9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5eaea65f9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6" name="Google Shape;1506;g25eaea65f9a_0_10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5eaea65f9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1" name="Google Shape;1511;g25eaea65f9a_0_11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5eaea65f9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8" name="Google Shape;1518;g25eaea65f9a_0_12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5eaea65f9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6" name="Google Shape;1526;g25eaea65f9a_0_1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2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3" name="Google Shape;1533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3" name="Google Shape;1543;p2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9" name="Google Shape;1549;p3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5" name="Google Shape;1555;p3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6" name="Google Shape;1566;p3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5" name="Google Shape;1575;p33:notes"/>
          <p:cNvSpPr/>
          <p:nvPr>
            <p:ph idx="2" type="sldImg"/>
          </p:nvPr>
        </p:nvSpPr>
        <p:spPr>
          <a:xfrm>
            <a:off x="685085" y="1143000"/>
            <a:ext cx="5487829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9" name="Google Shape;1599;p3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3" name="Google Shape;134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3" name="Google Shape;13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0" name="Google Shape;1380;p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8" name="Google Shape;1388;p1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/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" type="subTitle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/>
          <p:nvPr>
            <p:ph idx="10" type="dt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">
  <p:cSld name="1_1_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3" name="Google Shape;663;p45"/>
          <p:cNvSpPr txBox="1"/>
          <p:nvPr>
            <p:ph idx="11" type="ftr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/>
          <p:nvPr>
            <p:ph idx="2" type="pic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8" name="Google Shape;668;p47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47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/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49"/>
          <p:cNvSpPr txBox="1"/>
          <p:nvPr>
            <p:ph idx="1" type="body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9" name="Google Shape;789;p49"/>
          <p:cNvSpPr txBox="1"/>
          <p:nvPr>
            <p:ph idx="2" type="body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0" name="Google Shape;790;p49"/>
          <p:cNvSpPr txBox="1"/>
          <p:nvPr>
            <p:ph idx="3" type="body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1" name="Google Shape;791;p49"/>
          <p:cNvSpPr txBox="1"/>
          <p:nvPr>
            <p:ph idx="4" type="body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2" name="Google Shape;792;p49"/>
          <p:cNvSpPr txBox="1"/>
          <p:nvPr>
            <p:ph idx="5" type="body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3" name="Google Shape;793;p49"/>
          <p:cNvSpPr txBox="1"/>
          <p:nvPr>
            <p:ph idx="6" type="body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4" name="Google Shape;794;p49"/>
          <p:cNvSpPr txBox="1"/>
          <p:nvPr>
            <p:ph idx="12" type="sldNum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50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8" name="Google Shape;1088;p51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/>
          <p:nvPr>
            <p:ph idx="1" type="body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0" name="Google Shape;1090;p51"/>
          <p:cNvSpPr txBox="1"/>
          <p:nvPr>
            <p:ph idx="2" type="body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5" name="Google Shape;1095;p52"/>
          <p:cNvSpPr txBox="1"/>
          <p:nvPr>
            <p:ph idx="12" type="sldNum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/>
          <p:nvPr>
            <p:ph idx="2" type="pic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81" name="Google Shape;128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5" name="Google Shape;1285;p54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6" name="Google Shape;1286;p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7" name="Google Shape;1287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b="1" i="0" lang="en" sz="1800" u="none" cap="none" strike="noStrik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b="0" i="0" sz="1800" u="none" cap="none" strike="noStrik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flipH="1" rot="10800000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37"/>
          <p:cNvSpPr/>
          <p:nvPr>
            <p:ph idx="2" type="pic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2" name="Google Shape;52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">
  <p:cSld name="1_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2" name="Google Shape;1292;p55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3" name="Google Shape;1293;p5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4" name="Google Shape;1294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5" name="Google Shape;1295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idx="1" type="body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39"/>
          <p:cNvSpPr txBox="1"/>
          <p:nvPr>
            <p:ph idx="10" type="dt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39"/>
          <p:cNvSpPr txBox="1"/>
          <p:nvPr>
            <p:ph idx="11" type="ftr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39"/>
          <p:cNvSpPr txBox="1"/>
          <p:nvPr>
            <p:ph idx="12" type="sldNum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40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2" name="Google Shape;54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3" name="Google Shape;5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47" name="Google Shape;5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flipH="1" rot="10800000">
            <a:off x="0" y="-255985"/>
            <a:ext cx="9144000" cy="121444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1" name="Google Shape;1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28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32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9.jpg"/><Relationship Id="rId9" Type="http://schemas.openxmlformats.org/officeDocument/2006/relationships/image" Target="../media/image38.jp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/>
          <p:nvPr>
            <p:ph idx="1" type="subTitle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b="1" lang="en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/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2"/>
          <p:cNvSpPr txBox="1"/>
          <p:nvPr/>
        </p:nvSpPr>
        <p:spPr>
          <a:xfrm>
            <a:off x="147650" y="311750"/>
            <a:ext cx="8441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 Material Master with Classification data &amp; Activate Batch management at Purchasing level -</a:t>
            </a:r>
            <a:endParaRPr b="1" sz="165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5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0" y="1085850"/>
            <a:ext cx="7854075" cy="31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5" y="849700"/>
            <a:ext cx="4225450" cy="31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75" y="849700"/>
            <a:ext cx="4003950" cy="31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"/>
          <p:cNvSpPr txBox="1"/>
          <p:nvPr>
            <p:ph type="title"/>
          </p:nvPr>
        </p:nvSpPr>
        <p:spPr>
          <a:xfrm>
            <a:off x="311700" y="248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Batch using tcode – MSC1n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0" name="Google Shape;14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7125"/>
            <a:ext cx="7735776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4"/>
          <p:cNvSpPr txBox="1"/>
          <p:nvPr/>
        </p:nvSpPr>
        <p:spPr>
          <a:xfrm>
            <a:off x="311700" y="4065400"/>
            <a:ext cx="672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Note – SLED date has been changed manually for testing purposes!!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5"/>
          <p:cNvSpPr txBox="1"/>
          <p:nvPr>
            <p:ph type="title"/>
          </p:nvPr>
        </p:nvSpPr>
        <p:spPr>
          <a:xfrm>
            <a:off x="316449" y="2258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 Customer/Material condition record in Tcode – VCH1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8" name="Google Shape;14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0" y="796775"/>
            <a:ext cx="7886900" cy="25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5"/>
          <p:cNvSpPr txBox="1"/>
          <p:nvPr/>
        </p:nvSpPr>
        <p:spPr>
          <a:xfrm>
            <a:off x="259025" y="3359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Criteria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5dd80e5245_1_2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5" name="Google Shape;1425;g25dd80e5245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0" y="762925"/>
            <a:ext cx="8165825" cy="28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5dd80e5245_1_3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1" name="Google Shape;1431;g25dd80e5245_1_34"/>
          <p:cNvSpPr txBox="1"/>
          <p:nvPr/>
        </p:nvSpPr>
        <p:spPr>
          <a:xfrm>
            <a:off x="278925" y="246100"/>
            <a:ext cx="81543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Sort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2" name="Google Shape;1432;g25dd80e5245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75" y="868125"/>
            <a:ext cx="78787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5dd80e5245_1_60"/>
          <p:cNvSpPr txBox="1"/>
          <p:nvPr>
            <p:ph type="title"/>
          </p:nvPr>
        </p:nvSpPr>
        <p:spPr>
          <a:xfrm>
            <a:off x="399225" y="533225"/>
            <a:ext cx="8039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Configuration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25dd80e5245_1_60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9" name="Google Shape;1439;g25dd80e5245_1_60"/>
          <p:cNvSpPr txBox="1"/>
          <p:nvPr/>
        </p:nvSpPr>
        <p:spPr>
          <a:xfrm>
            <a:off x="237825" y="594950"/>
            <a:ext cx="8039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IMG &gt; EWM &gt; Cross-process setting &gt; Batch Management &gt; Define setting for delivery - Warehouse request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0" name="Google Shape;1440;g25dd80e5245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25" y="1008600"/>
            <a:ext cx="7514275" cy="299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5dd80e5245_1_6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6" name="Google Shape;1446;g25dd80e5245_1_68"/>
          <p:cNvSpPr txBox="1"/>
          <p:nvPr/>
        </p:nvSpPr>
        <p:spPr>
          <a:xfrm>
            <a:off x="262525" y="290775"/>
            <a:ext cx="721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(Inbound)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g25dd80e5245_1_68"/>
          <p:cNvSpPr txBox="1"/>
          <p:nvPr/>
        </p:nvSpPr>
        <p:spPr>
          <a:xfrm>
            <a:off x="262525" y="648050"/>
            <a:ext cx="472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Create PO &gt; IBD (Enter Batch no while processing IBD)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8" name="Google Shape;1448;g25dd80e5245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1086900"/>
            <a:ext cx="7780250" cy="25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5dd80e5245_1_77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4" name="Google Shape;1454;g25dd80e5245_1_77"/>
          <p:cNvSpPr txBox="1"/>
          <p:nvPr/>
        </p:nvSpPr>
        <p:spPr>
          <a:xfrm>
            <a:off x="344550" y="34455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Check IBD in EWM – Batch &amp; Expiration date</a:t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5" name="Google Shape;1455;g25dd80e5245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00" y="798725"/>
            <a:ext cx="7243550" cy="29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5eaea65f9a_0_3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1" name="Google Shape;1461;g25eaea65f9a_0_35"/>
          <p:cNvSpPr txBox="1"/>
          <p:nvPr/>
        </p:nvSpPr>
        <p:spPr>
          <a:xfrm>
            <a:off x="237900" y="287150"/>
            <a:ext cx="77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Stock available in batches – Warehouse Monitor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g25eaea65f9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00" y="813225"/>
            <a:ext cx="7711200" cy="30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9" name="Google Shape;130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5eaea65f9a_0_4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g25eaea65f9a_0_41"/>
          <p:cNvSpPr txBox="1"/>
          <p:nvPr/>
        </p:nvSpPr>
        <p:spPr>
          <a:xfrm>
            <a:off x="237900" y="287150"/>
            <a:ext cx="7711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– Batch Selection Criteria (Outbound)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g25eaea65f9a_0_41"/>
          <p:cNvSpPr txBox="1"/>
          <p:nvPr/>
        </p:nvSpPr>
        <p:spPr>
          <a:xfrm>
            <a:off x="237900" y="607050"/>
            <a:ext cx="83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Scenario – While Picking WT system should check the batch selection criteria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 Sales order – Click on Batch determination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0" name="Google Shape;1470;g25eaea65f9a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1238000"/>
            <a:ext cx="7542350" cy="29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g25eaea65f9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546125"/>
            <a:ext cx="76161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25eaea65f9a_0_51"/>
          <p:cNvSpPr txBox="1"/>
          <p:nvPr/>
        </p:nvSpPr>
        <p:spPr>
          <a:xfrm>
            <a:off x="332875" y="3546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Create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g25eaea65f9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447725"/>
            <a:ext cx="7829451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25eaea65f9a_0_57"/>
          <p:cNvSpPr txBox="1"/>
          <p:nvPr/>
        </p:nvSpPr>
        <p:spPr>
          <a:xfrm>
            <a:off x="390300" y="3450150"/>
            <a:ext cx="54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date &gt; Back &gt; Press F5 &gt; Create Sales Order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5eaea65f9a_0_79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8" name="Google Shape;1488;g25eaea65f9a_0_79"/>
          <p:cNvSpPr txBox="1"/>
          <p:nvPr/>
        </p:nvSpPr>
        <p:spPr>
          <a:xfrm>
            <a:off x="237900" y="287150"/>
            <a:ext cx="7711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Outbound delivery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g25eaea65f9a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787575"/>
            <a:ext cx="7181400" cy="29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5eaea65f9a_0_8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5" name="Google Shape;1495;g25eaea65f9a_0_86"/>
          <p:cNvSpPr txBox="1"/>
          <p:nvPr/>
        </p:nvSpPr>
        <p:spPr>
          <a:xfrm>
            <a:off x="221500" y="278925"/>
            <a:ext cx="77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distributed to EWM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6" name="Google Shape;1496;g25eaea65f9a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50" y="716675"/>
            <a:ext cx="8001725" cy="31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eaea65f9a_0_99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2" name="Google Shape;1502;g25eaea65f9a_0_99"/>
          <p:cNvSpPr txBox="1"/>
          <p:nvPr/>
        </p:nvSpPr>
        <p:spPr>
          <a:xfrm>
            <a:off x="237900" y="188700"/>
            <a:ext cx="817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Batch selection criteria copied from Sales Order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3" name="Google Shape;1503;g25eaea65f9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75" y="714775"/>
            <a:ext cx="7689999" cy="36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g25eaea65f9a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75" y="693825"/>
            <a:ext cx="7550525" cy="34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5eaea65f9a_0_11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4" name="Google Shape;1514;g25eaea65f9a_0_118"/>
          <p:cNvSpPr txBox="1"/>
          <p:nvPr/>
        </p:nvSpPr>
        <p:spPr>
          <a:xfrm>
            <a:off x="324650" y="246125"/>
            <a:ext cx="77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Stock in Warehouse Monitor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5" name="Google Shape;1515;g25eaea65f9a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760150"/>
            <a:ext cx="7657201" cy="32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5eaea65f9a_0_12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1" name="Google Shape;1521;g25eaea65f9a_0_125"/>
          <p:cNvSpPr txBox="1"/>
          <p:nvPr/>
        </p:nvSpPr>
        <p:spPr>
          <a:xfrm>
            <a:off x="324650" y="246125"/>
            <a:ext cx="77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Batch M02 determined by System as per Batch selection criteria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2" name="Google Shape;1522;g25eaea65f9a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50" y="764000"/>
            <a:ext cx="7673625" cy="29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g25eaea65f9a_0_125"/>
          <p:cNvSpPr txBox="1"/>
          <p:nvPr/>
        </p:nvSpPr>
        <p:spPr>
          <a:xfrm>
            <a:off x="324650" y="384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 Confirmed!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g25eaea65f9a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" y="866100"/>
            <a:ext cx="786227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g25eaea65f9a_0_136"/>
          <p:cNvSpPr txBox="1"/>
          <p:nvPr/>
        </p:nvSpPr>
        <p:spPr>
          <a:xfrm>
            <a:off x="147650" y="34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 Confirmed!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3"/>
          <p:cNvGrpSpPr/>
          <p:nvPr/>
        </p:nvGrpSpPr>
        <p:grpSpPr>
          <a:xfrm>
            <a:off x="7825635" y="1191"/>
            <a:ext cx="1318365" cy="5143500"/>
            <a:chOff x="10431463" y="1588"/>
            <a:chExt cx="1757362" cy="6858000"/>
          </a:xfrm>
        </p:grpSpPr>
        <p:grpSp>
          <p:nvGrpSpPr>
            <p:cNvPr id="1319" name="Google Shape;1319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20" name="Google Shape;1320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22" name="Google Shape;1322;p3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5" name="Google Shape;1325;p3"/>
          <p:cNvGrpSpPr/>
          <p:nvPr/>
        </p:nvGrpSpPr>
        <p:grpSpPr>
          <a:xfrm>
            <a:off x="4355919" y="1568060"/>
            <a:ext cx="3979435" cy="2007381"/>
            <a:chOff x="4595620" y="2090746"/>
            <a:chExt cx="6515292" cy="2676508"/>
          </a:xfrm>
        </p:grpSpPr>
        <p:grpSp>
          <p:nvGrpSpPr>
            <p:cNvPr id="1326" name="Google Shape;1326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7" name="Google Shape;1327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5" name="Google Shape;1335;p3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7" name="Google Shape;1337;p3"/>
          <p:cNvSpPr/>
          <p:nvPr/>
        </p:nvSpPr>
        <p:spPr>
          <a:xfrm>
            <a:off x="7852384" y="0"/>
            <a:ext cx="1291616" cy="1855833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3"/>
          <p:cNvSpPr/>
          <p:nvPr/>
        </p:nvSpPr>
        <p:spPr>
          <a:xfrm>
            <a:off x="140729" y="979196"/>
            <a:ext cx="4241514" cy="13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</a:t>
            </a:r>
            <a:r>
              <a:rPr b="1" lang="en" sz="3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3"/>
          <p:cNvSpPr txBox="1"/>
          <p:nvPr/>
        </p:nvSpPr>
        <p:spPr>
          <a:xfrm>
            <a:off x="115631" y="2358647"/>
            <a:ext cx="5226394" cy="132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i="0" sz="27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5" name="Google Shape;1535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536" name="Google Shape;15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b="1" lang="en" sz="4100">
                <a:solidFill>
                  <a:srgbClr val="FFFFFF"/>
                </a:solidFill>
              </a:rPr>
              <a:t>12</a:t>
            </a:r>
            <a:endParaRPr b="1" sz="41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sz="4100">
              <a:solidFill>
                <a:srgbClr val="FFFFFF"/>
              </a:solidFill>
            </a:endParaRPr>
          </a:p>
        </p:txBody>
      </p:sp>
      <p:pic>
        <p:nvPicPr>
          <p:cNvPr descr="A picture containing symbol, font, logo, graphics&#10;&#10;Description automatically generated" id="1539" name="Google Shape;15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545" name="Google Shape;1545;p29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551" name="Google Shape;15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b="0" i="0" sz="2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1"/>
          <p:cNvSpPr/>
          <p:nvPr/>
        </p:nvSpPr>
        <p:spPr>
          <a:xfrm>
            <a:off x="1069791" y="574746"/>
            <a:ext cx="7199990" cy="4925529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8" name="Google Shape;1558;p31"/>
          <p:cNvSpPr/>
          <p:nvPr/>
        </p:nvSpPr>
        <p:spPr>
          <a:xfrm>
            <a:off x="640247" y="-7144"/>
            <a:ext cx="2190886" cy="515564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9" name="Google Shape;1559;p31"/>
          <p:cNvSpPr/>
          <p:nvPr/>
        </p:nvSpPr>
        <p:spPr>
          <a:xfrm>
            <a:off x="3429820" y="134156"/>
            <a:ext cx="5223138" cy="2144466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0" name="Google Shape;1560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61" name="Google Shape;1561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62" name="Google Shape;1562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9" name="Google Shape;1569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78" name="Google Shape;157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79" name="Google Shape;15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b="0" i="0" sz="9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3" name="Google Shape;1583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4" name="Google Shape;1584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85" name="Google Shape;158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" sz="2100" u="none" cap="none" strike="noStrik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8" name="Google Shape;1588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89" name="Google Shape;158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91" name="Google Shape;1591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3" name="Google Shape;1593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96" name="Google Shape;15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2" name="Google Shape;1602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3" name="Google Shape;1603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4" name="Google Shape;1604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/>
          <p:nvPr>
            <p:ph idx="4294967295" type="title"/>
          </p:nvPr>
        </p:nvSpPr>
        <p:spPr>
          <a:xfrm>
            <a:off x="416540" y="467081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20347" y="31910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96849" lvl="0" marL="340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110901" y="946075"/>
            <a:ext cx="8788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Physical Inventory area, Number range for Physical Inventory docs, Physical inventory specific settings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bin specific PI, Product specific PI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Cycle Counting Physical inventory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 txBox="1"/>
          <p:nvPr>
            <p:ph idx="1" type="body"/>
          </p:nvPr>
        </p:nvSpPr>
        <p:spPr>
          <a:xfrm>
            <a:off x="262500" y="802175"/>
            <a:ext cx="8736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Configuration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 Characteristics (Tcode – CT04)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400"/>
              <a:buFont typeface="Verdana"/>
              <a:buChar char="→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Standard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Characteristics for Remaining shelf life for Batch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1400"/>
              <a:buFont typeface="Calibri"/>
              <a:buChar char="→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LOBM_VFDAT, LOBM_RLZ &amp; LOBM_LFDAT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"/>
          <p:cNvSpPr txBox="1"/>
          <p:nvPr/>
        </p:nvSpPr>
        <p:spPr>
          <a:xfrm>
            <a:off x="131250" y="294275"/>
            <a:ext cx="425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Batch Management</a:t>
            </a:r>
            <a:endParaRPr b="1"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62" name="Google Shape;13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75" y="2075450"/>
            <a:ext cx="6989250" cy="2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"/>
          <p:cNvSpPr txBox="1"/>
          <p:nvPr/>
        </p:nvSpPr>
        <p:spPr>
          <a:xfrm>
            <a:off x="196900" y="319950"/>
            <a:ext cx="6505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8" name="Google Shape;1368;p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69" name="Google Shape;13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" y="959800"/>
            <a:ext cx="4105150" cy="30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425" y="959800"/>
            <a:ext cx="4105150" cy="30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6" name="Google Shape;1376;p8"/>
          <p:cNvSpPr txBox="1"/>
          <p:nvPr/>
        </p:nvSpPr>
        <p:spPr>
          <a:xfrm>
            <a:off x="418375" y="336325"/>
            <a:ext cx="78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Class (Tcode – CL01)</a:t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25" y="872525"/>
            <a:ext cx="6779450" cy="29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3" name="Google Shape;1383;p9"/>
          <p:cNvSpPr txBox="1"/>
          <p:nvPr/>
        </p:nvSpPr>
        <p:spPr>
          <a:xfrm>
            <a:off x="188675" y="278900"/>
            <a:ext cx="66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Sort Sequence (Tcode – CU70)</a:t>
            </a:r>
            <a:endParaRPr b="1" sz="1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 txBox="1"/>
          <p:nvPr/>
        </p:nvSpPr>
        <p:spPr>
          <a:xfrm>
            <a:off x="324675" y="369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85" name="Google Shape;13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50" y="786800"/>
            <a:ext cx="7796650" cy="2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1" name="Google Shape;1391;p10"/>
          <p:cNvSpPr txBox="1"/>
          <p:nvPr/>
        </p:nvSpPr>
        <p:spPr>
          <a:xfrm>
            <a:off x="295325" y="44297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Update Class &amp; Class type in tcode – OMS2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2" name="Google Shape;139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921750"/>
            <a:ext cx="7427500" cy="2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